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1" r:id="rId1"/>
  </p:sldMasterIdLst>
  <p:notesMasterIdLst>
    <p:notesMasterId r:id="rId20"/>
  </p:notesMasterIdLst>
  <p:sldIdLst>
    <p:sldId id="256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7" r:id="rId17"/>
    <p:sldId id="336" r:id="rId18"/>
    <p:sldId id="338" r:id="rId19"/>
  </p:sldIdLst>
  <p:sldSz cx="9144000" cy="5143500" type="screen16x9"/>
  <p:notesSz cx="6858000" cy="9144000"/>
  <p:embeddedFontLst>
    <p:embeddedFont>
      <p:font typeface="Manrope" panose="020B0604020202020204" charset="0"/>
      <p:regular r:id="rId21"/>
      <p:bold r:id="rId22"/>
    </p:embeddedFont>
    <p:embeddedFont>
      <p:font typeface="Kulim Park SemiBold" panose="020B0604020202020204" charset="0"/>
      <p:regular r:id="rId23"/>
      <p:bold r:id="rId24"/>
      <p:italic r:id="rId25"/>
      <p:boldItalic r:id="rId26"/>
    </p:embeddedFont>
    <p:embeddedFont>
      <p:font typeface="Kulim Park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197A14-B99D-48BE-9E16-4FF7B75D9EFF}">
  <a:tblStyle styleId="{41197A14-B99D-48BE-9E16-4FF7B75D9E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4B9B82B-601D-49BE-95D9-0678448B068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45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1616877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-649785" flipH="1">
            <a:off x="6475477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25387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8823147">
            <a:off x="-2265377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536238" y="-142500"/>
            <a:ext cx="4935815" cy="3769836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649785">
            <a:off x="716152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244193">
            <a:off x="4086917" y="-777268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9555807">
            <a:off x="-6119383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 rot="813319">
            <a:off x="-704002" y="2342077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 rot="-5553048">
            <a:off x="-3421688" y="1600648"/>
            <a:ext cx="5990367" cy="5613156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-1460553" flipH="1">
            <a:off x="6702382" y="-661835"/>
            <a:ext cx="7471555" cy="477173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3657786">
            <a:off x="7243056" y="893138"/>
            <a:ext cx="4558957" cy="1365879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3624623">
            <a:off x="5761668" y="608449"/>
            <a:ext cx="7826028" cy="287783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720000" y="437700"/>
            <a:ext cx="7702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20000" y="1095450"/>
            <a:ext cx="77028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50"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 rot="3394465" flipH="1">
            <a:off x="3077084" y="34332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5867027" y="-12434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rot="3952094">
            <a:off x="4978836" y="-32116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rot="-649760" flipH="1">
            <a:off x="7075142" y="-713258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rot="813319">
            <a:off x="-2477752" y="-30743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rot="-10285603">
            <a:off x="-4701904" y="3752842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rot="-7426355">
            <a:off x="-5557542" y="113283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8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/>
          <p:nvPr/>
        </p:nvSpPr>
        <p:spPr>
          <a:xfrm rot="-3394465">
            <a:off x="-4398774" y="4211443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6"/>
          <p:cNvSpPr/>
          <p:nvPr/>
        </p:nvSpPr>
        <p:spPr>
          <a:xfrm flipH="1">
            <a:off x="-5015841" y="-12434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6"/>
          <p:cNvSpPr/>
          <p:nvPr/>
        </p:nvSpPr>
        <p:spPr>
          <a:xfrm rot="-3952094" flipH="1">
            <a:off x="-4776410" y="665034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6"/>
          <p:cNvSpPr/>
          <p:nvPr/>
        </p:nvSpPr>
        <p:spPr>
          <a:xfrm rot="649760">
            <a:off x="-4213998" y="535117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6"/>
          <p:cNvSpPr/>
          <p:nvPr/>
        </p:nvSpPr>
        <p:spPr>
          <a:xfrm rot="-813319" flipH="1">
            <a:off x="4527346" y="-3414798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6"/>
          <p:cNvSpPr/>
          <p:nvPr/>
        </p:nvSpPr>
        <p:spPr>
          <a:xfrm rot="10285603" flipH="1">
            <a:off x="4806347" y="3363742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6"/>
          <p:cNvSpPr/>
          <p:nvPr/>
        </p:nvSpPr>
        <p:spPr>
          <a:xfrm rot="5626330" flipH="1">
            <a:off x="3918525" y="675664"/>
            <a:ext cx="7826010" cy="2877825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1"/>
          </p:nvPr>
        </p:nvSpPr>
        <p:spPr>
          <a:xfrm>
            <a:off x="1514900" y="1868725"/>
            <a:ext cx="3850500" cy="23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title"/>
          </p:nvPr>
        </p:nvSpPr>
        <p:spPr>
          <a:xfrm>
            <a:off x="1514900" y="922175"/>
            <a:ext cx="48123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5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8"/>
          <p:cNvSpPr/>
          <p:nvPr/>
        </p:nvSpPr>
        <p:spPr>
          <a:xfrm rot="-10285629">
            <a:off x="4140874" y="-201512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48"/>
          <p:cNvSpPr/>
          <p:nvPr/>
        </p:nvSpPr>
        <p:spPr>
          <a:xfrm flipH="1">
            <a:off x="6818628" y="2586663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48"/>
          <p:cNvSpPr/>
          <p:nvPr/>
        </p:nvSpPr>
        <p:spPr>
          <a:xfrm rot="9748587" flipH="1">
            <a:off x="5601527" y="2021265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48"/>
          <p:cNvSpPr/>
          <p:nvPr/>
        </p:nvSpPr>
        <p:spPr>
          <a:xfrm rot="4102346" flipH="1">
            <a:off x="-2270967" y="3805847"/>
            <a:ext cx="9416338" cy="601377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48"/>
          <p:cNvSpPr/>
          <p:nvPr/>
        </p:nvSpPr>
        <p:spPr>
          <a:xfrm rot="813319">
            <a:off x="-3580677" y="-14257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48"/>
          <p:cNvSpPr/>
          <p:nvPr/>
        </p:nvSpPr>
        <p:spPr>
          <a:xfrm>
            <a:off x="3065327" y="-42009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9"/>
          <p:cNvSpPr/>
          <p:nvPr/>
        </p:nvSpPr>
        <p:spPr>
          <a:xfrm rot="4102360" flipH="1">
            <a:off x="-2512533" y="40306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9"/>
          <p:cNvSpPr/>
          <p:nvPr/>
        </p:nvSpPr>
        <p:spPr>
          <a:xfrm rot="813319">
            <a:off x="-412960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9"/>
          <p:cNvSpPr/>
          <p:nvPr/>
        </p:nvSpPr>
        <p:spPr>
          <a:xfrm rot="3394465" flipH="1">
            <a:off x="5593334" y="21714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9"/>
          <p:cNvSpPr/>
          <p:nvPr/>
        </p:nvSpPr>
        <p:spPr>
          <a:xfrm rot="-10285603">
            <a:off x="6336471" y="-29172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9"/>
          <p:cNvSpPr/>
          <p:nvPr/>
        </p:nvSpPr>
        <p:spPr>
          <a:xfrm rot="-2238616">
            <a:off x="-4635728" y="470344"/>
            <a:ext cx="7826078" cy="2877850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36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0"/>
          <p:cNvSpPr/>
          <p:nvPr/>
        </p:nvSpPr>
        <p:spPr>
          <a:xfrm rot="813319">
            <a:off x="-1121291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50"/>
          <p:cNvSpPr/>
          <p:nvPr/>
        </p:nvSpPr>
        <p:spPr>
          <a:xfrm rot="-649785" flipH="1">
            <a:off x="6971064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50"/>
          <p:cNvSpPr/>
          <p:nvPr/>
        </p:nvSpPr>
        <p:spPr>
          <a:xfrm>
            <a:off x="1620973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50"/>
          <p:cNvSpPr/>
          <p:nvPr/>
        </p:nvSpPr>
        <p:spPr>
          <a:xfrm rot="8823147">
            <a:off x="-2081090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50"/>
          <p:cNvSpPr/>
          <p:nvPr/>
        </p:nvSpPr>
        <p:spPr>
          <a:xfrm rot="-8100000">
            <a:off x="7300672" y="494176"/>
            <a:ext cx="4935837" cy="3769884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50"/>
          <p:cNvSpPr/>
          <p:nvPr/>
        </p:nvSpPr>
        <p:spPr>
          <a:xfrm rot="649785">
            <a:off x="1211739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50"/>
          <p:cNvSpPr/>
          <p:nvPr/>
        </p:nvSpPr>
        <p:spPr>
          <a:xfrm rot="2128845">
            <a:off x="3591964" y="-1767729"/>
            <a:ext cx="7826192" cy="287789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50"/>
          <p:cNvSpPr/>
          <p:nvPr/>
        </p:nvSpPr>
        <p:spPr>
          <a:xfrm rot="-9555807">
            <a:off x="-5772621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7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1"/>
          <p:cNvSpPr/>
          <p:nvPr/>
        </p:nvSpPr>
        <p:spPr>
          <a:xfrm rot="-7405535" flipH="1">
            <a:off x="-3234670" y="-3952493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51"/>
          <p:cNvSpPr/>
          <p:nvPr/>
        </p:nvSpPr>
        <p:spPr>
          <a:xfrm rot="10800000">
            <a:off x="-4386762" y="886054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51"/>
          <p:cNvSpPr/>
          <p:nvPr/>
        </p:nvSpPr>
        <p:spPr>
          <a:xfrm rot="-6847906">
            <a:off x="-4259206" y="2193197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1"/>
          <p:cNvSpPr/>
          <p:nvPr/>
        </p:nvSpPr>
        <p:spPr>
          <a:xfrm rot="10150240" flipH="1">
            <a:off x="-3503869" y="4261834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51"/>
          <p:cNvSpPr/>
          <p:nvPr/>
        </p:nvSpPr>
        <p:spPr>
          <a:xfrm rot="-9986681">
            <a:off x="4621400" y="2424119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51"/>
          <p:cNvSpPr/>
          <p:nvPr/>
        </p:nvSpPr>
        <p:spPr>
          <a:xfrm rot="514397">
            <a:off x="5775901" y="-3485758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1"/>
          <p:cNvSpPr/>
          <p:nvPr/>
        </p:nvSpPr>
        <p:spPr>
          <a:xfrm rot="3373645">
            <a:off x="6277252" y="102828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075" y="438900"/>
            <a:ext cx="7698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1075" y="1351868"/>
            <a:ext cx="77019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72" r:id="rId5"/>
    <p:sldLayoutId id="2147483694" r:id="rId6"/>
    <p:sldLayoutId id="2147483695" r:id="rId7"/>
    <p:sldLayoutId id="2147483696" r:id="rId8"/>
    <p:sldLayoutId id="214748369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7"/>
          <p:cNvSpPr txBox="1">
            <a:spLocks noGrp="1"/>
          </p:cNvSpPr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latin typeface="Kulim Park"/>
                <a:ea typeface="Kulim Park"/>
                <a:cs typeface="Kulim Park"/>
                <a:sym typeface="Kulim Park"/>
              </a:rPr>
              <a:t>Иван Третий</a:t>
            </a:r>
            <a:endParaRPr sz="3600" dirty="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553" name="Google Shape;553;p57"/>
          <p:cNvSpPr txBox="1">
            <a:spLocks noGrp="1"/>
          </p:cNvSpPr>
          <p:nvPr>
            <p:ph type="subTitle" idx="1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38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2207" t="7941" r="51538" b="8762"/>
          <a:stretch/>
        </p:blipFill>
        <p:spPr bwMode="auto">
          <a:xfrm>
            <a:off x="740228" y="1081314"/>
            <a:ext cx="3526971" cy="30117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2"/>
          <a:srcRect l="51223" t="6539" r="2682" b="9863"/>
          <a:stretch/>
        </p:blipFill>
        <p:spPr bwMode="auto">
          <a:xfrm>
            <a:off x="5116284" y="1081314"/>
            <a:ext cx="3526971" cy="30117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950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487978" y="-523007"/>
            <a:ext cx="4286397" cy="5294961"/>
            <a:chOff x="3976306" y="1239280"/>
            <a:chExt cx="3823526" cy="4723179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3976306" y="1239280"/>
              <a:ext cx="3823526" cy="4723179"/>
              <a:chOff x="3317938" y="1220992"/>
              <a:chExt cx="3823526" cy="4723179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7938" y="1220992"/>
                <a:ext cx="3823526" cy="4723179"/>
              </a:xfrm>
              <a:prstGeom prst="rect">
                <a:avLst/>
              </a:prstGeom>
            </p:spPr>
          </p:pic>
          <p:sp>
            <p:nvSpPr>
              <p:cNvPr id="7" name="Прямоугольник 6"/>
              <p:cNvSpPr/>
              <p:nvPr/>
            </p:nvSpPr>
            <p:spPr>
              <a:xfrm>
                <a:off x="6263640" y="3712464"/>
                <a:ext cx="384048" cy="39319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4919472" y="5062728"/>
                <a:ext cx="384048" cy="39319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4011168" y="4605528"/>
                <a:ext cx="384048" cy="39319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7360920" y="2384717"/>
              <a:ext cx="438912" cy="39319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314989" y="2258228"/>
            <a:ext cx="3459386" cy="465671"/>
            <a:chOff x="2298873" y="1444624"/>
            <a:chExt cx="2967340" cy="465671"/>
          </a:xfrm>
        </p:grpSpPr>
        <p:sp>
          <p:nvSpPr>
            <p:cNvPr id="10" name="TextBox 9"/>
            <p:cNvSpPr txBox="1"/>
            <p:nvPr/>
          </p:nvSpPr>
          <p:spPr>
            <a:xfrm>
              <a:off x="2298873" y="1444625"/>
              <a:ext cx="58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Д</a:t>
              </a:r>
              <a:endParaRPr lang="ru-RU" sz="2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86555" y="1444624"/>
              <a:ext cx="448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М</a:t>
              </a:r>
              <a:endParaRPr lang="ru-RU" sz="2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35065" y="1444624"/>
              <a:ext cx="448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И</a:t>
              </a:r>
              <a:endParaRPr lang="ru-RU" sz="24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09902" y="1444624"/>
              <a:ext cx="448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Т</a:t>
              </a:r>
              <a:endParaRPr lang="ru-RU" sz="24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58412" y="1444624"/>
              <a:ext cx="448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Р</a:t>
              </a:r>
              <a:endParaRPr lang="ru-RU" sz="2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06922" y="1444624"/>
              <a:ext cx="448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И</a:t>
              </a:r>
              <a:endParaRPr lang="ru-RU" sz="2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17703" y="1448630"/>
              <a:ext cx="4485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Й</a:t>
              </a:r>
              <a:endParaRPr lang="ru-RU" sz="2400" b="1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4268887" y="737788"/>
            <a:ext cx="522882" cy="4234262"/>
            <a:chOff x="1011871" y="2270079"/>
            <a:chExt cx="522882" cy="2698809"/>
          </a:xfrm>
        </p:grpSpPr>
        <p:sp>
          <p:nvSpPr>
            <p:cNvPr id="32" name="TextBox 31"/>
            <p:cNvSpPr txBox="1"/>
            <p:nvPr/>
          </p:nvSpPr>
          <p:spPr>
            <a:xfrm>
              <a:off x="1011871" y="2270079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К</a:t>
              </a:r>
              <a:endParaRPr lang="ru-RU" sz="2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11871" y="2589671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У</a:t>
              </a:r>
              <a:endParaRPr lang="ru-RU" sz="2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11871" y="2909263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Л</a:t>
              </a:r>
              <a:endParaRPr lang="ru-RU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11871" y="3228855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4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11871" y="3548447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К</a:t>
              </a:r>
              <a:endParaRPr lang="ru-RU" sz="24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1871" y="3868039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О</a:t>
              </a:r>
              <a:endParaRPr lang="ru-RU" sz="24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1871" y="4187631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В</a:t>
              </a:r>
              <a:endParaRPr lang="ru-RU" sz="24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11871" y="4507223"/>
              <a:ext cx="522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О</a:t>
              </a:r>
              <a:endParaRPr lang="ru-RU" sz="2400" b="1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3268442" y="2270082"/>
            <a:ext cx="522882" cy="1456445"/>
            <a:chOff x="1011871" y="2270079"/>
            <a:chExt cx="522882" cy="933437"/>
          </a:xfrm>
        </p:grpSpPr>
        <p:sp>
          <p:nvSpPr>
            <p:cNvPr id="42" name="TextBox 41"/>
            <p:cNvSpPr txBox="1"/>
            <p:nvPr/>
          </p:nvSpPr>
          <p:spPr>
            <a:xfrm>
              <a:off x="1011871" y="2270079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4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11871" y="2589671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О</a:t>
              </a:r>
              <a:endParaRPr lang="ru-RU" sz="24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11871" y="2909263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Н</a:t>
              </a:r>
              <a:endParaRPr lang="ru-RU" sz="2400" b="1" dirty="0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6273486" y="260561"/>
            <a:ext cx="522882" cy="2467344"/>
            <a:chOff x="1011871" y="2270079"/>
            <a:chExt cx="522882" cy="1572621"/>
          </a:xfrm>
        </p:grpSpPr>
        <p:sp>
          <p:nvSpPr>
            <p:cNvPr id="51" name="TextBox 50"/>
            <p:cNvSpPr txBox="1"/>
            <p:nvPr/>
          </p:nvSpPr>
          <p:spPr>
            <a:xfrm>
              <a:off x="1011871" y="2270079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М</a:t>
              </a:r>
              <a:endParaRPr lang="ru-RU" sz="2400" b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11871" y="2589671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А</a:t>
              </a:r>
              <a:endParaRPr lang="ru-RU" sz="2400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11871" y="2909263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М</a:t>
              </a:r>
              <a:endParaRPr lang="ru-RU" sz="2400" b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11871" y="3228855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А</a:t>
              </a:r>
              <a:endParaRPr lang="ru-RU" sz="24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11871" y="3548447"/>
              <a:ext cx="522882" cy="29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4193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81450" y="514350"/>
            <a:ext cx="5086350" cy="1598100"/>
          </a:xfrm>
        </p:spPr>
        <p:txBody>
          <a:bodyPr/>
          <a:lstStyle/>
          <a:p>
            <a:r>
              <a:rPr lang="ru-RU" dirty="0" smtClean="0"/>
              <a:t>Иван Третий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15379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8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4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51223" t="6539" r="2682" b="9863"/>
          <a:stretch/>
        </p:blipFill>
        <p:spPr bwMode="auto">
          <a:xfrm>
            <a:off x="2315934" y="586013"/>
            <a:ext cx="4746008" cy="40526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483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Государь всея Руси — </a:t>
            </a: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 flipH="1">
            <a:off x="719925" y="236175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3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algn="l"/>
            <a:r>
              <a:rPr lang="ru-RU" dirty="0" smtClean="0"/>
              <a:t>Боярская дума —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69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719925" y="799650"/>
            <a:ext cx="7704000" cy="657900"/>
          </a:xfrm>
        </p:spPr>
        <p:txBody>
          <a:bodyPr/>
          <a:lstStyle/>
          <a:p>
            <a:pPr algn="l"/>
            <a:r>
              <a:rPr lang="ru-RU" dirty="0" smtClean="0"/>
              <a:t>Государь всея Руси — титул Ивана </a:t>
            </a:r>
            <a:r>
              <a:rPr lang="en-US" dirty="0" smtClean="0"/>
              <a:t>III</a:t>
            </a:r>
            <a:r>
              <a:rPr lang="ru-RU" dirty="0" smtClean="0"/>
              <a:t>, который он получил после создания им единого Московского государства. </a:t>
            </a: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 flipH="1">
            <a:off x="719925" y="236175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3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algn="l"/>
            <a:r>
              <a:rPr lang="ru-RU" dirty="0" smtClean="0"/>
              <a:t>Боярская дума — совет из знатных людей.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65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3900" y="576263"/>
            <a:ext cx="5886534" cy="3914775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381375" y="352426"/>
            <a:ext cx="5581650" cy="436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Шли работы и внутри Кремля. Началось возведение </a:t>
            </a:r>
            <a:r>
              <a:rPr lang="ru-RU" sz="2400" dirty="0" smtClean="0"/>
              <a:t>Успенского собора</a:t>
            </a:r>
            <a:r>
              <a:rPr lang="ru-RU" sz="2400" dirty="0"/>
              <a:t>. С </a:t>
            </a:r>
            <a:r>
              <a:rPr lang="ru-RU" sz="2400" dirty="0" smtClean="0"/>
              <a:t>благословения митрополита </a:t>
            </a:r>
            <a:r>
              <a:rPr lang="ru-RU" sz="2400" dirty="0"/>
              <a:t>этим занялись русские мастера, но задача оказалась им не по силам. Поэтому пригласили архитектора из Италии — Аристотеля </a:t>
            </a:r>
            <a:r>
              <a:rPr lang="ru-RU" sz="2400" dirty="0" err="1"/>
              <a:t>Фиораванти</a:t>
            </a:r>
            <a:r>
              <a:rPr lang="ru-RU" sz="2400" dirty="0"/>
              <a:t>, который </a:t>
            </a:r>
            <a:r>
              <a:rPr lang="ru-RU" sz="2400" dirty="0" smtClean="0"/>
              <a:t>завершил строительство главного </a:t>
            </a:r>
            <a:r>
              <a:rPr lang="ru-RU" sz="2400" dirty="0"/>
              <a:t>собора к 1479 году.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43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075" y="571501"/>
            <a:ext cx="5478007" cy="363855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42876" y="76200"/>
            <a:ext cx="4286249" cy="4876800"/>
          </a:xfrm>
          <a:prstGeom prst="roundRect">
            <a:avLst>
              <a:gd name="adj" fmla="val 132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Вслед за Успенским собором итальянцы построили в </a:t>
            </a:r>
            <a:r>
              <a:rPr lang="ru-RU" sz="2400" dirty="0" smtClean="0"/>
              <a:t>Кремле новый </a:t>
            </a:r>
            <a:r>
              <a:rPr lang="ru-RU" sz="2400" dirty="0"/>
              <a:t>княжеский дворец </a:t>
            </a:r>
            <a:r>
              <a:rPr lang="ru-RU" sz="2400" dirty="0" smtClean="0"/>
              <a:t>и </a:t>
            </a:r>
            <a:r>
              <a:rPr lang="ru-RU" sz="2400" dirty="0" err="1" smtClean="0"/>
              <a:t>Грановитую</a:t>
            </a:r>
            <a:r>
              <a:rPr lang="ru-RU" sz="2400" dirty="0" smtClean="0"/>
              <a:t> </a:t>
            </a:r>
            <a:r>
              <a:rPr lang="ru-RU" sz="2400" dirty="0"/>
              <a:t>палату для приёмов. В наши дни зал является частью резиденции </a:t>
            </a:r>
            <a:r>
              <a:rPr lang="ru-RU" sz="2400" dirty="0" smtClean="0"/>
              <a:t>Президента Российской Федерации, в </a:t>
            </a:r>
            <a:r>
              <a:rPr lang="ru-RU" sz="2400" dirty="0"/>
              <a:t>нём </a:t>
            </a:r>
            <a:r>
              <a:rPr lang="ru-RU" sz="2400" dirty="0" smtClean="0"/>
              <a:t>проводятся торжественные мероприятия</a:t>
            </a:r>
            <a:r>
              <a:rPr lang="ru-RU" sz="2400" dirty="0"/>
              <a:t>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00526" y="76200"/>
            <a:ext cx="4781550" cy="4981575"/>
          </a:xfrm>
          <a:prstGeom prst="roundRect">
            <a:avLst>
              <a:gd name="adj" fmla="val 132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Центром кремлёвского ансамбля стала колокольня «Иван Великий» более 60 метров в высоту, построенная по проекту итальянского архитектора Бона Фрязина. Она также</a:t>
            </a:r>
          </a:p>
          <a:p>
            <a:r>
              <a:rPr lang="ru-RU" sz="2400" dirty="0"/>
              <a:t>служила дозорной башней. Звон её колоколов было слышно на всю Москву — отсюда возникло выражение «во всю ивановскую».</a:t>
            </a: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1" y="76200"/>
            <a:ext cx="3750174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5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5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933450"/>
            <a:ext cx="6981825" cy="345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20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182</Words>
  <Application>Microsoft Office PowerPoint</Application>
  <PresentationFormat>Экран (16:9)</PresentationFormat>
  <Paragraphs>30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Manrope</vt:lpstr>
      <vt:lpstr>Kulim Park SemiBold</vt:lpstr>
      <vt:lpstr>Kulim Park</vt:lpstr>
      <vt:lpstr>Arial</vt:lpstr>
      <vt:lpstr>Nunito Light</vt:lpstr>
      <vt:lpstr>Minimalist Korean Aesthetic Pitch Deck by Slidesgo</vt:lpstr>
      <vt:lpstr>Иван Третий</vt:lpstr>
      <vt:lpstr>Презентация PowerPoint</vt:lpstr>
      <vt:lpstr>Презентация PowerPoint</vt:lpstr>
      <vt:lpstr>Презентация PowerPoint</vt:lpstr>
      <vt:lpstr>Презентация PowerPoint</vt:lpstr>
      <vt:lpstr>Иван Третий</vt:lpstr>
      <vt:lpstr>Презентация PowerPoint</vt:lpstr>
      <vt:lpstr>Презентация PowerPoint</vt:lpstr>
      <vt:lpstr>Презентация PowerPoint</vt:lpstr>
      <vt:lpstr>Государь всея Руси — </vt:lpstr>
      <vt:lpstr>Государь всея Руси — титул Ивана III, который он получил после создания им единого Московского государства.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Третий</dc:title>
  <dc:creator>Варвара Трофимова</dc:creator>
  <cp:lastModifiedBy>Варвара Трофимова</cp:lastModifiedBy>
  <cp:revision>5</cp:revision>
  <dcterms:modified xsi:type="dcterms:W3CDTF">2025-02-18T21:06:38Z</dcterms:modified>
</cp:coreProperties>
</file>